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1" r:id="rId2"/>
    <p:sldMasterId id="2147483684" r:id="rId3"/>
  </p:sldMasterIdLst>
  <p:notesMasterIdLst>
    <p:notesMasterId r:id="rId9"/>
  </p:notesMasterIdLst>
  <p:sldIdLst>
    <p:sldId id="345" r:id="rId4"/>
    <p:sldId id="318" r:id="rId5"/>
    <p:sldId id="368" r:id="rId6"/>
    <p:sldId id="369" r:id="rId7"/>
    <p:sldId id="373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DBFFE41-1533-4EFF-89AF-9E9A1E4EF3B6}">
          <p14:sldIdLst>
            <p14:sldId id="345"/>
            <p14:sldId id="318"/>
            <p14:sldId id="368"/>
            <p14:sldId id="369"/>
            <p14:sldId id="3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6F6F"/>
    <a:srgbClr val="8B8B8B"/>
    <a:srgbClr val="7F7F7F"/>
    <a:srgbClr val="639D2C"/>
    <a:srgbClr val="62AEC6"/>
    <a:srgbClr val="509E52"/>
    <a:srgbClr val="E6E6E6"/>
    <a:srgbClr val="FFFFFF"/>
    <a:srgbClr val="A09021"/>
    <a:srgbClr val="2456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58" autoAdjust="0"/>
  </p:normalViewPr>
  <p:slideViewPr>
    <p:cSldViewPr snapToGrid="0">
      <p:cViewPr varScale="1">
        <p:scale>
          <a:sx n="103" d="100"/>
          <a:sy n="103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B1988-82DF-49DE-958F-695A229D6E62}" type="datetimeFigureOut">
              <a:rPr lang="ru-RU" smtClean="0"/>
              <a:t>вт 21.07.20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D48B6-5058-46A6-9767-FC45B088F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875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D48B6-5058-46A6-9767-FC45B088F98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512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466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153F-B7DC-4417-8BAD-ADF269F95CC9}" type="datetimeFigureOut">
              <a:rPr lang="ru-RU" smtClean="0"/>
              <a:t>вт 21.07.20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B327-CF50-4AB5-87C5-0AC4BB3BE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59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59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791720" y="541356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667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23720" y="1010678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4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8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0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9901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58826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18" name="Flowchart: Off-page Connector 17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466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27308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0209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612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791720" y="541356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667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23720" y="1010678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4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42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153F-B7DC-4417-8BAD-ADF269F95CC9}" type="datetimeFigureOut">
              <a:rPr lang="ru-RU" smtClean="0"/>
              <a:t>вт 21.07.20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B327-CF50-4AB5-87C5-0AC4BB3BE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293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153F-B7DC-4417-8BAD-ADF269F95CC9}" type="datetimeFigureOut">
              <a:rPr lang="ru-RU" smtClean="0"/>
              <a:t>вт 21.07.20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B327-CF50-4AB5-87C5-0AC4BB3BE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470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153F-B7DC-4417-8BAD-ADF269F95CC9}" type="datetimeFigureOut">
              <a:rPr lang="ru-RU" smtClean="0"/>
              <a:t>вт 21.07.20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B327-CF50-4AB5-87C5-0AC4BB3BE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135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153F-B7DC-4417-8BAD-ADF269F95CC9}" type="datetimeFigureOut">
              <a:rPr lang="ru-RU" smtClean="0"/>
              <a:t>вт 21.07.20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B327-CF50-4AB5-87C5-0AC4BB3BE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391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153F-B7DC-4417-8BAD-ADF269F95CC9}" type="datetimeFigureOut">
              <a:rPr lang="ru-RU" smtClean="0"/>
              <a:t>вт 21.07.20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B327-CF50-4AB5-87C5-0AC4BB3BE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234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153F-B7DC-4417-8BAD-ADF269F95CC9}" type="datetimeFigureOut">
              <a:rPr lang="ru-RU" smtClean="0"/>
              <a:t>вт 21.07.20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B327-CF50-4AB5-87C5-0AC4BB3BE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4256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153F-B7DC-4417-8BAD-ADF269F95CC9}" type="datetimeFigureOut">
              <a:rPr lang="ru-RU" smtClean="0"/>
              <a:t>вт 21.07.20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B327-CF50-4AB5-87C5-0AC4BB3BE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2246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153F-B7DC-4417-8BAD-ADF269F95CC9}" type="datetimeFigureOut">
              <a:rPr lang="ru-RU" smtClean="0"/>
              <a:t>вт 21.07.20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B327-CF50-4AB5-87C5-0AC4BB3BE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5339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153F-B7DC-4417-8BAD-ADF269F95CC9}" type="datetimeFigureOut">
              <a:rPr lang="ru-RU" smtClean="0"/>
              <a:t>вт 21.07.20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B327-CF50-4AB5-87C5-0AC4BB3BE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026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153F-B7DC-4417-8BAD-ADF269F95CC9}" type="datetimeFigureOut">
              <a:rPr lang="ru-RU" smtClean="0"/>
              <a:t>вт 21.07.20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B327-CF50-4AB5-87C5-0AC4BB3BE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78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64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153F-B7DC-4417-8BAD-ADF269F95CC9}" type="datetimeFigureOut">
              <a:rPr lang="ru-RU" smtClean="0"/>
              <a:t>вт 21.07.20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B327-CF50-4AB5-87C5-0AC4BB3BE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848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921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75762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18" name="Flowchart: Off-page Connector 17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33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72480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3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22" name="Flowchart: Off-page Connector 21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78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350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59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83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48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80" r:id="rId8"/>
    <p:sldLayoutId id="2147483681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7153F-B7DC-4417-8BAD-ADF269F95CC9}" type="datetimeFigureOut">
              <a:rPr lang="ru-RU" smtClean="0"/>
              <a:t>вт 21.07.20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2B327-CF50-4AB5-87C5-0AC4BB3BE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13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55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6771" y="907476"/>
            <a:ext cx="8647888" cy="1655762"/>
          </a:xfrm>
        </p:spPr>
        <p:txBody>
          <a:bodyPr>
            <a:normAutofit/>
          </a:bodyPr>
          <a:lstStyle/>
          <a:p>
            <a:pPr algn="l"/>
            <a:r>
              <a:rPr lang="ru-RU" sz="4400" dirty="0" smtClean="0">
                <a:solidFill>
                  <a:srgbClr val="C3D2D2"/>
                </a:solidFill>
                <a:latin typeface="Century Gothic" panose="020B0502020202020204" pitchFamily="34" charset="0"/>
              </a:rPr>
              <a:t>Проект «Ромашка»</a:t>
            </a:r>
            <a:endParaRPr lang="ru-RU" sz="4400" dirty="0">
              <a:solidFill>
                <a:srgbClr val="C3D2D2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736771" y="2619480"/>
            <a:ext cx="7467601" cy="13494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E3AE6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н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3AE6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овый формат туров по России для российских и иностранных туристов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E3AE6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642735" y="797668"/>
            <a:ext cx="8741924" cy="109808"/>
          </a:xfrm>
          <a:prstGeom prst="line">
            <a:avLst/>
          </a:prstGeom>
          <a:ln w="22225">
            <a:solidFill>
              <a:srgbClr val="6D83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289" y="0"/>
            <a:ext cx="2629712" cy="6858000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 flipV="1">
            <a:off x="672275" y="5992238"/>
            <a:ext cx="8776880" cy="26249"/>
          </a:xfrm>
          <a:prstGeom prst="line">
            <a:avLst/>
          </a:prstGeom>
          <a:ln w="22225">
            <a:solidFill>
              <a:srgbClr val="6D83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42735" y="6093726"/>
            <a:ext cx="7745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3AE6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Туроператор «Анкор»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3AE6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&amp;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3AE6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пул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rgbClr val="E3AE6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ведущих туроператоров по России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3AE6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41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964" y="157193"/>
            <a:ext cx="7869080" cy="802588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Экскурсионные туры по России нового формата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reeform 41"/>
          <p:cNvSpPr/>
          <p:nvPr/>
        </p:nvSpPr>
        <p:spPr>
          <a:xfrm>
            <a:off x="673975" y="1579729"/>
            <a:ext cx="583254" cy="267877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8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5956" tIns="20955" rIns="354045" bIns="2095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300" kern="1200" dirty="0" smtClean="0"/>
              <a:t>    </a:t>
            </a:r>
            <a:endParaRPr lang="en-US" sz="3300" kern="12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294088" y="1136926"/>
            <a:ext cx="8745279" cy="52396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ru-RU" sz="2000" dirty="0" smtClean="0">
                <a:solidFill>
                  <a:srgbClr val="C09200"/>
                </a:solidFill>
                <a:latin typeface="Arial"/>
              </a:rPr>
              <a:t> </a:t>
            </a:r>
            <a:r>
              <a:rPr lang="ru-RU" dirty="0" smtClean="0">
                <a:solidFill>
                  <a:srgbClr val="639D2C"/>
                </a:solidFill>
                <a:latin typeface="Arial"/>
              </a:rPr>
              <a:t>каждый понедельник, регулярно</a:t>
            </a:r>
            <a:endParaRPr lang="en-US" dirty="0">
              <a:solidFill>
                <a:srgbClr val="639D2C"/>
              </a:solidFill>
              <a:latin typeface="Arial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279013" y="1436945"/>
            <a:ext cx="8745279" cy="52396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ru-RU" sz="2000" dirty="0" smtClean="0">
                <a:solidFill>
                  <a:srgbClr val="C09200"/>
                </a:solidFill>
                <a:latin typeface="Arial"/>
              </a:rPr>
              <a:t> </a:t>
            </a:r>
            <a:r>
              <a:rPr lang="ru-RU" dirty="0" smtClean="0">
                <a:solidFill>
                  <a:srgbClr val="3C5B16"/>
                </a:solidFill>
                <a:latin typeface="Arial"/>
              </a:rPr>
              <a:t>гарантированные даты</a:t>
            </a:r>
            <a:endParaRPr lang="en-US" dirty="0">
              <a:solidFill>
                <a:srgbClr val="3C5B16"/>
              </a:solidFill>
              <a:latin typeface="Arial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976578" y="2928515"/>
            <a:ext cx="3889544" cy="87308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ru-RU" dirty="0" smtClean="0">
                <a:solidFill>
                  <a:srgbClr val="A09021"/>
                </a:solidFill>
                <a:latin typeface="Arial"/>
              </a:rPr>
              <a:t>1 день: </a:t>
            </a:r>
            <a:r>
              <a:rPr lang="ru-RU" b="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Москва – Владимир – Суздаль</a:t>
            </a:r>
            <a:br>
              <a:rPr lang="ru-RU" b="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</a:br>
            <a:r>
              <a:rPr lang="ru-RU" dirty="0" smtClean="0">
                <a:solidFill>
                  <a:srgbClr val="A09021"/>
                </a:solidFill>
                <a:latin typeface="Arial"/>
              </a:rPr>
              <a:t>2 день: </a:t>
            </a:r>
            <a:r>
              <a:rPr lang="ru-RU" b="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Суздаль – Плес – Кострома</a:t>
            </a:r>
            <a:br>
              <a:rPr lang="ru-RU" b="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</a:br>
            <a:r>
              <a:rPr lang="ru-RU" dirty="0" smtClean="0">
                <a:solidFill>
                  <a:srgbClr val="A09021"/>
                </a:solidFill>
                <a:latin typeface="Arial"/>
              </a:rPr>
              <a:t>3 день: </a:t>
            </a:r>
            <a:r>
              <a:rPr lang="ru-RU" b="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Кострома – Ярославль</a:t>
            </a:r>
            <a:br>
              <a:rPr lang="ru-RU" b="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</a:br>
            <a:r>
              <a:rPr lang="ru-RU" dirty="0" smtClean="0">
                <a:solidFill>
                  <a:srgbClr val="A09021"/>
                </a:solidFill>
                <a:latin typeface="Arial"/>
              </a:rPr>
              <a:t>4 день: </a:t>
            </a:r>
            <a:r>
              <a:rPr lang="ru-RU" b="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Ростов – Переславль – Сергиев Посад</a:t>
            </a:r>
          </a:p>
        </p:txBody>
      </p:sp>
      <p:sp>
        <p:nvSpPr>
          <p:cNvPr id="12" name="Freeform 41"/>
          <p:cNvSpPr/>
          <p:nvPr/>
        </p:nvSpPr>
        <p:spPr>
          <a:xfrm>
            <a:off x="695759" y="1249692"/>
            <a:ext cx="583254" cy="258677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8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5956" tIns="20955" rIns="354045" bIns="2095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300" kern="1200" dirty="0" smtClean="0"/>
              <a:t>    </a:t>
            </a:r>
            <a:endParaRPr lang="en-US" sz="3300" kern="1200" dirty="0"/>
          </a:p>
        </p:txBody>
      </p:sp>
      <p:cxnSp>
        <p:nvCxnSpPr>
          <p:cNvPr id="14" name="Straight Line buttom"/>
          <p:cNvCxnSpPr/>
          <p:nvPr/>
        </p:nvCxnSpPr>
        <p:spPr>
          <a:xfrm flipH="1" flipV="1">
            <a:off x="4996486" y="2653563"/>
            <a:ext cx="7871" cy="1735941"/>
          </a:xfrm>
          <a:prstGeom prst="line">
            <a:avLst/>
          </a:prstGeom>
          <a:ln w="41275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968759" y="4988954"/>
            <a:ext cx="78509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«дорожный»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проезд и аудио-сопровождение в пути и городах</a:t>
            </a:r>
          </a:p>
          <a:p>
            <a:r>
              <a:rPr lang="ru-RU" sz="1400" b="1" dirty="0" smtClean="0">
                <a:solidFill>
                  <a:srgbClr val="2456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«отельный» 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отель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09205" y="2068976"/>
            <a:ext cx="10968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A09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«Золотое </a:t>
            </a:r>
            <a:r>
              <a:rPr lang="ru-RU" sz="2800" b="1" dirty="0" smtClean="0">
                <a:solidFill>
                  <a:srgbClr val="A09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кольцо 2.0»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b="1" dirty="0" smtClean="0">
                <a:solidFill>
                  <a:srgbClr val="639D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«Усадебное кольцо 2.0.»</a:t>
            </a:r>
            <a:endParaRPr lang="ru-RU" sz="2800" b="1" dirty="0">
              <a:solidFill>
                <a:srgbClr val="639D2C"/>
              </a:solidFill>
            </a:endParaRPr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5358677" y="2847869"/>
            <a:ext cx="4609313" cy="94272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ru-RU" dirty="0" smtClean="0">
                <a:solidFill>
                  <a:srgbClr val="639D2C"/>
                </a:solidFill>
                <a:latin typeface="Arial"/>
              </a:rPr>
              <a:t>1 день: </a:t>
            </a:r>
            <a:r>
              <a:rPr lang="ru-RU" b="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Москва – Коломна – Константиново – Рязань</a:t>
            </a:r>
            <a:br>
              <a:rPr lang="ru-RU" b="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</a:br>
            <a:r>
              <a:rPr lang="ru-RU" dirty="0" smtClean="0">
                <a:solidFill>
                  <a:srgbClr val="639D2C"/>
                </a:solidFill>
                <a:latin typeface="Arial"/>
              </a:rPr>
              <a:t>2 день: </a:t>
            </a:r>
            <a:r>
              <a:rPr lang="ru-RU" b="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Рязань – Тула</a:t>
            </a:r>
            <a:br>
              <a:rPr lang="ru-RU" b="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</a:br>
            <a:r>
              <a:rPr lang="ru-RU" dirty="0" smtClean="0">
                <a:solidFill>
                  <a:srgbClr val="639D2C"/>
                </a:solidFill>
                <a:latin typeface="Arial"/>
              </a:rPr>
              <a:t>3 день: </a:t>
            </a:r>
            <a:r>
              <a:rPr lang="ru-RU" b="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Ясная Поляна – Калуга</a:t>
            </a:r>
            <a:br>
              <a:rPr lang="ru-RU" b="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</a:br>
            <a:r>
              <a:rPr lang="ru-RU" dirty="0" smtClean="0">
                <a:solidFill>
                  <a:srgbClr val="639D2C"/>
                </a:solidFill>
                <a:latin typeface="Arial"/>
              </a:rPr>
              <a:t>4 день:</a:t>
            </a:r>
            <a:r>
              <a:rPr lang="ru-RU" dirty="0" smtClean="0">
                <a:solidFill>
                  <a:srgbClr val="CF73AA"/>
                </a:solidFill>
                <a:latin typeface="Arial"/>
              </a:rPr>
              <a:t> </a:t>
            </a:r>
            <a:r>
              <a:rPr lang="ru-RU" b="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Москва –Таруса – Мелихово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6779" y="2535367"/>
            <a:ext cx="925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9200"/>
                </a:solidFill>
              </a:rPr>
              <a:t>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4 дня 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86779" y="3855262"/>
            <a:ext cx="1061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9200"/>
                </a:solidFill>
              </a:rPr>
              <a:t>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5 дней 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59591" y="3866284"/>
            <a:ext cx="1849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A09021"/>
                </a:solidFill>
              </a:rPr>
              <a:t>+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 ночь в Ярославле</a:t>
            </a:r>
            <a:b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rgbClr val="A09021"/>
                </a:solidFill>
              </a:rPr>
              <a:t>+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Вятское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26341" y="2493885"/>
            <a:ext cx="925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9200"/>
                </a:solidFill>
              </a:rPr>
              <a:t>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4 дня </a:t>
            </a:r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007216" y="3855262"/>
            <a:ext cx="1061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9200"/>
                </a:solidFill>
              </a:rPr>
              <a:t>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5 дней </a:t>
            </a:r>
            <a:endParaRPr lang="ru-RU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932230" y="3866668"/>
            <a:ext cx="2356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639D2C"/>
                </a:solidFill>
              </a:rPr>
              <a:t>+</a:t>
            </a:r>
            <a:r>
              <a:rPr lang="ru-RU" sz="1400" dirty="0" smtClean="0">
                <a:solidFill>
                  <a:srgbClr val="CF73AA"/>
                </a:solidFill>
              </a:rPr>
              <a:t> </a:t>
            </a:r>
            <a:r>
              <a:rPr lang="ru-RU" sz="1400" dirty="0" smtClean="0">
                <a:solidFill>
                  <a:srgbClr val="7F7F7F"/>
                </a:solidFill>
              </a:rPr>
              <a:t>ночь на Куликовом поле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rgbClr val="639D2C"/>
                </a:solidFill>
              </a:rPr>
              <a:t>+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Куликово поле</a:t>
            </a:r>
            <a:endParaRPr lang="ru-RU" sz="1400" dirty="0"/>
          </a:p>
        </p:txBody>
      </p:sp>
      <p:sp>
        <p:nvSpPr>
          <p:cNvPr id="34" name="Freeform 41"/>
          <p:cNvSpPr/>
          <p:nvPr/>
        </p:nvSpPr>
        <p:spPr>
          <a:xfrm>
            <a:off x="684950" y="5030445"/>
            <a:ext cx="583254" cy="267877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8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5956" tIns="20955" rIns="354045" bIns="2095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300" kern="1200" dirty="0" smtClean="0">
                <a:solidFill>
                  <a:srgbClr val="307240"/>
                </a:solidFill>
              </a:rPr>
              <a:t>    </a:t>
            </a:r>
            <a:endParaRPr lang="en-US" sz="3300" kern="1200" dirty="0">
              <a:solidFill>
                <a:srgbClr val="30724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294088" y="4985308"/>
            <a:ext cx="1259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2456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тарифа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203" y="922051"/>
            <a:ext cx="1965879" cy="95760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559591" y="5810307"/>
            <a:ext cx="9317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«музейный»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билеты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музеи, мастер-классы и </a:t>
            </a:r>
            <a:r>
              <a:rPr lang="ru-RU" sz="14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интерактив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b="1" dirty="0" smtClean="0">
                <a:solidFill>
                  <a:srgbClr val="A09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/ или  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«гастрономический»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обеды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ужины с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мастер-классами и дегустациями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41"/>
          <p:cNvSpPr/>
          <p:nvPr/>
        </p:nvSpPr>
        <p:spPr>
          <a:xfrm>
            <a:off x="673976" y="5861035"/>
            <a:ext cx="583254" cy="267877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8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solidFill>
            <a:srgbClr val="A0902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5956" tIns="20955" rIns="354045" bIns="2095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300" kern="1200" dirty="0" smtClean="0">
                <a:solidFill>
                  <a:srgbClr val="A09021"/>
                </a:solidFill>
              </a:rPr>
              <a:t>    </a:t>
            </a:r>
            <a:endParaRPr lang="en-US" sz="3300" kern="1200" dirty="0">
              <a:solidFill>
                <a:srgbClr val="A0902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48749" y="5810307"/>
            <a:ext cx="1149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A09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пакета:</a:t>
            </a:r>
            <a:endParaRPr lang="ru-RU" dirty="0">
              <a:solidFill>
                <a:srgbClr val="A09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39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34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50" y="2385078"/>
            <a:ext cx="4382124" cy="426176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99128">
            <a:off x="179114" y="234142"/>
            <a:ext cx="972312" cy="103632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8385242" y="0"/>
            <a:ext cx="3806757" cy="6858000"/>
          </a:xfrm>
          <a:prstGeom prst="rect">
            <a:avLst/>
          </a:prstGeom>
          <a:solidFill>
            <a:srgbClr val="E2B803"/>
          </a:solidFill>
          <a:ln>
            <a:solidFill>
              <a:srgbClr val="E2B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7478" y="1754502"/>
            <a:ext cx="2438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5F534E"/>
                </a:solidFill>
                <a:latin typeface="Century Gothic" panose="020B0502020202020204" pitchFamily="34" charset="0"/>
              </a:rPr>
              <a:t>Владимир</a:t>
            </a:r>
            <a:br>
              <a:rPr lang="ru-RU" sz="1600" dirty="0" smtClean="0">
                <a:solidFill>
                  <a:srgbClr val="5F534E"/>
                </a:solidFill>
                <a:latin typeface="Century Gothic" panose="020B0502020202020204" pitchFamily="34" charset="0"/>
              </a:rPr>
            </a:br>
            <a:r>
              <a:rPr lang="ru-RU" sz="1600" dirty="0" smtClean="0">
                <a:solidFill>
                  <a:srgbClr val="5F534E"/>
                </a:solidFill>
                <a:latin typeface="Century Gothic" panose="020B0502020202020204" pitchFamily="34" charset="0"/>
              </a:rPr>
              <a:t>Суздаль</a:t>
            </a:r>
            <a:br>
              <a:rPr lang="ru-RU" sz="1600" dirty="0" smtClean="0">
                <a:solidFill>
                  <a:srgbClr val="5F534E"/>
                </a:solidFill>
                <a:latin typeface="Century Gothic" panose="020B0502020202020204" pitchFamily="34" charset="0"/>
              </a:rPr>
            </a:br>
            <a:r>
              <a:rPr lang="ru-RU" sz="1600" dirty="0" smtClean="0">
                <a:solidFill>
                  <a:srgbClr val="5F534E"/>
                </a:solidFill>
                <a:latin typeface="Century Gothic" panose="020B0502020202020204" pitchFamily="34" charset="0"/>
              </a:rPr>
              <a:t>Плес</a:t>
            </a:r>
            <a:br>
              <a:rPr lang="ru-RU" sz="1600" dirty="0" smtClean="0">
                <a:solidFill>
                  <a:srgbClr val="5F534E"/>
                </a:solidFill>
                <a:latin typeface="Century Gothic" panose="020B0502020202020204" pitchFamily="34" charset="0"/>
              </a:rPr>
            </a:br>
            <a:r>
              <a:rPr lang="ru-RU" sz="1600" dirty="0" smtClean="0">
                <a:solidFill>
                  <a:srgbClr val="5F534E"/>
                </a:solidFill>
                <a:latin typeface="Century Gothic" panose="020B0502020202020204" pitchFamily="34" charset="0"/>
              </a:rPr>
              <a:t>Кострома</a:t>
            </a:r>
            <a:br>
              <a:rPr lang="ru-RU" sz="1600" dirty="0" smtClean="0">
                <a:solidFill>
                  <a:srgbClr val="5F534E"/>
                </a:solidFill>
                <a:latin typeface="Century Gothic" panose="020B0502020202020204" pitchFamily="34" charset="0"/>
              </a:rPr>
            </a:br>
            <a:r>
              <a:rPr lang="ru-RU" sz="1600" dirty="0" smtClean="0">
                <a:solidFill>
                  <a:srgbClr val="5F534E"/>
                </a:solidFill>
                <a:latin typeface="Century Gothic" panose="020B0502020202020204" pitchFamily="34" charset="0"/>
              </a:rPr>
              <a:t>Ярославль</a:t>
            </a:r>
            <a:br>
              <a:rPr lang="ru-RU" sz="1600" dirty="0" smtClean="0">
                <a:solidFill>
                  <a:srgbClr val="5F534E"/>
                </a:solidFill>
                <a:latin typeface="Century Gothic" panose="020B0502020202020204" pitchFamily="34" charset="0"/>
              </a:rPr>
            </a:br>
            <a:r>
              <a:rPr lang="ru-RU" sz="1600" dirty="0" smtClean="0">
                <a:solidFill>
                  <a:srgbClr val="5F534E"/>
                </a:solidFill>
                <a:latin typeface="Century Gothic" panose="020B0502020202020204" pitchFamily="34" charset="0"/>
              </a:rPr>
              <a:t>Ростов</a:t>
            </a:r>
            <a:br>
              <a:rPr lang="ru-RU" sz="1600" dirty="0" smtClean="0">
                <a:solidFill>
                  <a:srgbClr val="5F534E"/>
                </a:solidFill>
                <a:latin typeface="Century Gothic" panose="020B0502020202020204" pitchFamily="34" charset="0"/>
              </a:rPr>
            </a:br>
            <a:r>
              <a:rPr lang="ru-RU" sz="1600" dirty="0" smtClean="0">
                <a:solidFill>
                  <a:srgbClr val="5F534E"/>
                </a:solidFill>
                <a:latin typeface="Century Gothic" panose="020B0502020202020204" pitchFamily="34" charset="0"/>
              </a:rPr>
              <a:t>Сергиев Посад</a:t>
            </a:r>
            <a:br>
              <a:rPr lang="ru-RU" sz="1600" dirty="0" smtClean="0">
                <a:solidFill>
                  <a:srgbClr val="5F534E"/>
                </a:solidFill>
                <a:latin typeface="Century Gothic" panose="020B0502020202020204" pitchFamily="34" charset="0"/>
              </a:rPr>
            </a:br>
            <a:r>
              <a:rPr lang="ru-RU" sz="1600" dirty="0" smtClean="0">
                <a:solidFill>
                  <a:srgbClr val="5F534E"/>
                </a:solidFill>
                <a:latin typeface="Century Gothic" panose="020B0502020202020204" pitchFamily="34" charset="0"/>
              </a:rPr>
              <a:t>Москва</a:t>
            </a:r>
            <a:endParaRPr lang="ru-RU" sz="1600" dirty="0">
              <a:solidFill>
                <a:srgbClr val="5F534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24047" y="1623639"/>
            <a:ext cx="52140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solidFill>
                  <a:srgbClr val="5F534E"/>
                </a:solidFill>
                <a:latin typeface="Century Gothic" panose="020B0502020202020204" pitchFamily="34" charset="0"/>
              </a:rPr>
              <a:t>Спасо-евфимиев</a:t>
            </a:r>
            <a:r>
              <a:rPr lang="ru-RU" sz="1400" b="1" dirty="0" smtClean="0">
                <a:solidFill>
                  <a:srgbClr val="5F534E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>
                <a:solidFill>
                  <a:srgbClr val="5F534E"/>
                </a:solidFill>
                <a:latin typeface="Century Gothic" panose="020B0502020202020204" pitchFamily="34" charset="0"/>
              </a:rPr>
              <a:t>монастырь </a:t>
            </a:r>
            <a:r>
              <a:rPr lang="ru-RU" sz="1400" b="1" dirty="0" smtClean="0">
                <a:solidFill>
                  <a:srgbClr val="5F534E"/>
                </a:solidFill>
                <a:latin typeface="Century Gothic" panose="020B0502020202020204" pitchFamily="34" charset="0"/>
              </a:rPr>
              <a:t/>
            </a:r>
            <a:br>
              <a:rPr lang="ru-RU" sz="1400" b="1" dirty="0" smtClean="0">
                <a:solidFill>
                  <a:srgbClr val="5F534E"/>
                </a:solidFill>
                <a:latin typeface="Century Gothic" panose="020B0502020202020204" pitchFamily="34" charset="0"/>
              </a:rPr>
            </a:br>
            <a:r>
              <a:rPr lang="ru-RU" sz="1400" b="1" dirty="0" smtClean="0">
                <a:solidFill>
                  <a:srgbClr val="5F534E"/>
                </a:solidFill>
                <a:latin typeface="Century Gothic" panose="020B0502020202020204" pitchFamily="34" charset="0"/>
              </a:rPr>
              <a:t>Суздальский кремль</a:t>
            </a:r>
            <a:br>
              <a:rPr lang="ru-RU" sz="1400" b="1" dirty="0" smtClean="0">
                <a:solidFill>
                  <a:srgbClr val="5F534E"/>
                </a:solidFill>
                <a:latin typeface="Century Gothic" panose="020B0502020202020204" pitchFamily="34" charset="0"/>
              </a:rPr>
            </a:br>
            <a:r>
              <a:rPr lang="ru-RU" sz="1400" b="1" dirty="0" smtClean="0">
                <a:solidFill>
                  <a:srgbClr val="5F534E"/>
                </a:solidFill>
                <a:latin typeface="Century Gothic" panose="020B0502020202020204" pitchFamily="34" charset="0"/>
              </a:rPr>
              <a:t>Музей </a:t>
            </a:r>
            <a:r>
              <a:rPr lang="ru-RU" sz="1400" b="1" dirty="0">
                <a:solidFill>
                  <a:srgbClr val="5F534E"/>
                </a:solidFill>
                <a:latin typeface="Century Gothic" panose="020B0502020202020204" pitchFamily="34" charset="0"/>
              </a:rPr>
              <a:t>ситца и Краеведческий музей в Иваново</a:t>
            </a:r>
            <a:r>
              <a:rPr lang="ru-RU" sz="1400" b="1" dirty="0" smtClean="0">
                <a:solidFill>
                  <a:srgbClr val="5F534E"/>
                </a:solidFill>
                <a:latin typeface="Century Gothic" panose="020B0502020202020204" pitchFamily="34" charset="0"/>
              </a:rPr>
              <a:t/>
            </a:r>
            <a:br>
              <a:rPr lang="ru-RU" sz="1400" b="1" dirty="0" smtClean="0">
                <a:solidFill>
                  <a:srgbClr val="5F534E"/>
                </a:solidFill>
                <a:latin typeface="Century Gothic" panose="020B0502020202020204" pitchFamily="34" charset="0"/>
              </a:rPr>
            </a:br>
            <a:r>
              <a:rPr lang="ru-RU" sz="1400" b="1" dirty="0" smtClean="0">
                <a:solidFill>
                  <a:srgbClr val="5F534E"/>
                </a:solidFill>
                <a:latin typeface="Century Gothic" panose="020B0502020202020204" pitchFamily="34" charset="0"/>
              </a:rPr>
              <a:t>Музей Левитана</a:t>
            </a:r>
            <a:br>
              <a:rPr lang="ru-RU" sz="1400" b="1" dirty="0" smtClean="0">
                <a:solidFill>
                  <a:srgbClr val="5F534E"/>
                </a:solidFill>
                <a:latin typeface="Century Gothic" panose="020B0502020202020204" pitchFamily="34" charset="0"/>
              </a:rPr>
            </a:br>
            <a:r>
              <a:rPr lang="ru-RU" sz="1400" b="1" dirty="0" err="1" smtClean="0">
                <a:solidFill>
                  <a:srgbClr val="5F534E"/>
                </a:solidFill>
                <a:latin typeface="Century Gothic" panose="020B0502020202020204" pitchFamily="34" charset="0"/>
              </a:rPr>
              <a:t>Ипатьевский</a:t>
            </a:r>
            <a:r>
              <a:rPr lang="ru-RU" sz="1400" b="1" dirty="0" smtClean="0">
                <a:solidFill>
                  <a:srgbClr val="5F534E"/>
                </a:solidFill>
                <a:latin typeface="Century Gothic" panose="020B0502020202020204" pitchFamily="34" charset="0"/>
              </a:rPr>
              <a:t> монастырь</a:t>
            </a:r>
            <a:br>
              <a:rPr lang="ru-RU" sz="1400" b="1" dirty="0" smtClean="0">
                <a:solidFill>
                  <a:srgbClr val="5F534E"/>
                </a:solidFill>
                <a:latin typeface="Century Gothic" panose="020B0502020202020204" pitchFamily="34" charset="0"/>
              </a:rPr>
            </a:br>
            <a:r>
              <a:rPr lang="ru-RU" sz="1400" b="1" dirty="0" smtClean="0">
                <a:solidFill>
                  <a:srgbClr val="5F534E"/>
                </a:solidFill>
                <a:latin typeface="Century Gothic" panose="020B0502020202020204" pitchFamily="34" charset="0"/>
              </a:rPr>
              <a:t>Музей-заповедник «Костромская слобода»</a:t>
            </a:r>
            <a:br>
              <a:rPr lang="ru-RU" sz="1400" b="1" dirty="0" smtClean="0">
                <a:solidFill>
                  <a:srgbClr val="5F534E"/>
                </a:solidFill>
                <a:latin typeface="Century Gothic" panose="020B0502020202020204" pitchFamily="34" charset="0"/>
              </a:rPr>
            </a:br>
            <a:r>
              <a:rPr lang="ru-RU" sz="1400" b="1" dirty="0" smtClean="0">
                <a:solidFill>
                  <a:srgbClr val="5F534E"/>
                </a:solidFill>
                <a:latin typeface="Century Gothic" panose="020B0502020202020204" pitchFamily="34" charset="0"/>
              </a:rPr>
              <a:t>Ярославский кремль</a:t>
            </a:r>
            <a:br>
              <a:rPr lang="ru-RU" sz="1400" b="1" dirty="0" smtClean="0">
                <a:solidFill>
                  <a:srgbClr val="5F534E"/>
                </a:solidFill>
                <a:latin typeface="Century Gothic" panose="020B0502020202020204" pitchFamily="34" charset="0"/>
              </a:rPr>
            </a:br>
            <a:r>
              <a:rPr lang="ru-RU" sz="1400" b="1" dirty="0" smtClean="0">
                <a:solidFill>
                  <a:srgbClr val="5F534E"/>
                </a:solidFill>
                <a:latin typeface="Century Gothic" panose="020B0502020202020204" pitchFamily="34" charset="0"/>
              </a:rPr>
              <a:t>Творческий центр «</a:t>
            </a:r>
            <a:r>
              <a:rPr lang="ru-RU" sz="1400" b="1" dirty="0" err="1" smtClean="0">
                <a:solidFill>
                  <a:srgbClr val="5F534E"/>
                </a:solidFill>
                <a:latin typeface="Century Gothic" panose="020B0502020202020204" pitchFamily="34" charset="0"/>
              </a:rPr>
              <a:t>Эмалис</a:t>
            </a:r>
            <a:r>
              <a:rPr lang="ru-RU" sz="1400" b="1" dirty="0" smtClean="0">
                <a:solidFill>
                  <a:srgbClr val="5F534E"/>
                </a:solidFill>
                <a:latin typeface="Century Gothic" panose="020B0502020202020204" pitchFamily="34" charset="0"/>
              </a:rPr>
              <a:t>»</a:t>
            </a:r>
            <a:br>
              <a:rPr lang="ru-RU" sz="1400" b="1" dirty="0" smtClean="0">
                <a:solidFill>
                  <a:srgbClr val="5F534E"/>
                </a:solidFill>
                <a:latin typeface="Century Gothic" panose="020B0502020202020204" pitchFamily="34" charset="0"/>
              </a:rPr>
            </a:br>
            <a:r>
              <a:rPr lang="ru-RU" sz="1400" b="1" dirty="0" smtClean="0">
                <a:solidFill>
                  <a:srgbClr val="5F534E"/>
                </a:solidFill>
                <a:latin typeface="Century Gothic" panose="020B0502020202020204" pitchFamily="34" charset="0"/>
              </a:rPr>
              <a:t>Ростовский кремль</a:t>
            </a:r>
            <a:br>
              <a:rPr lang="ru-RU" sz="1400" b="1" dirty="0" smtClean="0">
                <a:solidFill>
                  <a:srgbClr val="5F534E"/>
                </a:solidFill>
                <a:latin typeface="Century Gothic" panose="020B0502020202020204" pitchFamily="34" charset="0"/>
              </a:rPr>
            </a:br>
            <a:r>
              <a:rPr lang="ru-RU" sz="1400" b="1" dirty="0" smtClean="0">
                <a:solidFill>
                  <a:srgbClr val="5F534E"/>
                </a:solidFill>
                <a:latin typeface="Century Gothic" panose="020B0502020202020204" pitchFamily="34" charset="0"/>
              </a:rPr>
              <a:t>Сергиева Лавра</a:t>
            </a:r>
            <a:br>
              <a:rPr lang="ru-RU" sz="1400" b="1" dirty="0" smtClean="0">
                <a:solidFill>
                  <a:srgbClr val="5F534E"/>
                </a:solidFill>
                <a:latin typeface="Century Gothic" panose="020B0502020202020204" pitchFamily="34" charset="0"/>
              </a:rPr>
            </a:br>
            <a:r>
              <a:rPr lang="ru-RU" sz="1400" b="1" dirty="0" smtClean="0">
                <a:solidFill>
                  <a:srgbClr val="5F534E"/>
                </a:solidFill>
                <a:latin typeface="Century Gothic" panose="020B0502020202020204" pitchFamily="34" charset="0"/>
              </a:rPr>
              <a:t>Археологический кабинет</a:t>
            </a:r>
            <a:endParaRPr lang="en-US" sz="1400" b="1" dirty="0" smtClean="0">
              <a:solidFill>
                <a:srgbClr val="5F534E"/>
              </a:solidFill>
              <a:latin typeface="Century Gothic" panose="020B0502020202020204" pitchFamily="34" charset="0"/>
            </a:endParaRPr>
          </a:p>
          <a:p>
            <a:endParaRPr lang="en-US" sz="1400" dirty="0">
              <a:solidFill>
                <a:srgbClr val="77593B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56312" y="196092"/>
            <a:ext cx="59156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5F534E"/>
                </a:solidFill>
                <a:latin typeface="Century Gothic" panose="020B0502020202020204" pitchFamily="34" charset="0"/>
              </a:rPr>
              <a:t>Золотой лепесток</a:t>
            </a:r>
            <a:r>
              <a:rPr lang="ru-RU" sz="4400" dirty="0" smtClean="0">
                <a:solidFill>
                  <a:srgbClr val="2B6896"/>
                </a:solidFill>
                <a:latin typeface="Century Gothic" panose="020B0502020202020204" pitchFamily="34" charset="0"/>
              </a:rPr>
              <a:t> </a:t>
            </a:r>
            <a:endParaRPr lang="ru-RU" sz="4400" dirty="0">
              <a:solidFill>
                <a:srgbClr val="2B6896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156312" y="774125"/>
            <a:ext cx="8340720" cy="381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rgbClr val="A87213"/>
                </a:solidFill>
                <a:latin typeface="Century Gothic" panose="020B0502020202020204" pitchFamily="34" charset="0"/>
              </a:rPr>
              <a:t> Города и музеи маршрута</a:t>
            </a:r>
            <a:endParaRPr lang="ru-RU" sz="2400" dirty="0">
              <a:solidFill>
                <a:srgbClr val="A87213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8213" y="4201935"/>
            <a:ext cx="2545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B1802A"/>
                </a:solidFill>
                <a:latin typeface="Century Gothic" panose="020B0502020202020204" pitchFamily="34" charset="0"/>
              </a:rPr>
              <a:t>5 дней</a:t>
            </a:r>
            <a:endParaRPr lang="ru-RU" sz="2400" dirty="0">
              <a:solidFill>
                <a:srgbClr val="B1802A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3191" y="1260471"/>
            <a:ext cx="2545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B1802A"/>
                </a:solidFill>
                <a:latin typeface="Century Gothic" panose="020B0502020202020204" pitchFamily="34" charset="0"/>
              </a:rPr>
              <a:t>4 дня</a:t>
            </a:r>
            <a:endParaRPr lang="ru-RU" sz="2400" dirty="0">
              <a:solidFill>
                <a:srgbClr val="B1802A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3191" y="4639850"/>
            <a:ext cx="22324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5F534E"/>
                </a:solidFill>
                <a:latin typeface="Century Gothic" panose="020B0502020202020204" pitchFamily="34" charset="0"/>
              </a:rPr>
              <a:t>+</a:t>
            </a:r>
            <a:r>
              <a:rPr lang="en-US" sz="1600" dirty="0" smtClean="0">
                <a:solidFill>
                  <a:srgbClr val="5F534E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solidFill>
                  <a:srgbClr val="5F534E"/>
                </a:solidFill>
                <a:latin typeface="Century Gothic" panose="020B0502020202020204" pitchFamily="34" charset="0"/>
              </a:rPr>
              <a:t>село Вятское</a:t>
            </a:r>
            <a:endParaRPr lang="ru-RU" sz="1600" dirty="0">
              <a:solidFill>
                <a:srgbClr val="5F534E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7599" y="528356"/>
            <a:ext cx="3376331" cy="5536457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082263" y="4663600"/>
            <a:ext cx="171072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5F534E"/>
                </a:solidFill>
                <a:latin typeface="Century Gothic" panose="020B0502020202020204" pitchFamily="34" charset="0"/>
              </a:rPr>
              <a:t>Музеи в Вятском</a:t>
            </a:r>
            <a:br>
              <a:rPr lang="ru-RU" sz="1400" b="1" dirty="0" smtClean="0">
                <a:solidFill>
                  <a:srgbClr val="5F534E"/>
                </a:solidFill>
                <a:latin typeface="Century Gothic" panose="020B0502020202020204" pitchFamily="34" charset="0"/>
              </a:rPr>
            </a:br>
            <a:r>
              <a:rPr lang="ru-RU" sz="1400" b="1" dirty="0" smtClean="0">
                <a:solidFill>
                  <a:srgbClr val="5F534E"/>
                </a:solidFill>
                <a:latin typeface="Century Gothic" panose="020B0502020202020204" pitchFamily="34" charset="0"/>
              </a:rPr>
              <a:t>Музей Орлова</a:t>
            </a:r>
            <a:br>
              <a:rPr lang="ru-RU" sz="1400" b="1" dirty="0" smtClean="0">
                <a:solidFill>
                  <a:srgbClr val="5F534E"/>
                </a:solidFill>
                <a:latin typeface="Century Gothic" panose="020B0502020202020204" pitchFamily="34" charset="0"/>
              </a:rPr>
            </a:br>
            <a:r>
              <a:rPr lang="ru-RU" sz="1400" b="1" dirty="0" smtClean="0">
                <a:solidFill>
                  <a:srgbClr val="5F534E"/>
                </a:solidFill>
                <a:latin typeface="Century Gothic" panose="020B0502020202020204" pitchFamily="34" charset="0"/>
              </a:rPr>
              <a:t>Катер по Волге</a:t>
            </a:r>
            <a:endParaRPr lang="ru-RU" sz="1400" b="1" dirty="0">
              <a:solidFill>
                <a:srgbClr val="5F534E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012128" y="1623639"/>
            <a:ext cx="23837" cy="2408835"/>
          </a:xfrm>
          <a:prstGeom prst="line">
            <a:avLst/>
          </a:prstGeom>
          <a:ln w="22225">
            <a:solidFill>
              <a:srgbClr val="A87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001278" y="4609072"/>
            <a:ext cx="10850" cy="793192"/>
          </a:xfrm>
          <a:prstGeom prst="line">
            <a:avLst/>
          </a:prstGeom>
          <a:ln w="22225">
            <a:solidFill>
              <a:srgbClr val="A87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939547" y="32443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24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42" y="2993867"/>
            <a:ext cx="5172900" cy="3864133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8385242" y="0"/>
            <a:ext cx="3806757" cy="6858000"/>
          </a:xfrm>
          <a:prstGeom prst="rect">
            <a:avLst/>
          </a:prstGeom>
          <a:solidFill>
            <a:srgbClr val="509E52"/>
          </a:solidFill>
          <a:ln>
            <a:solidFill>
              <a:srgbClr val="509E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3498" y="1598873"/>
            <a:ext cx="272045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666658"/>
                </a:solidFill>
                <a:latin typeface="Century Gothic" panose="020B0502020202020204" pitchFamily="34" charset="0"/>
              </a:rPr>
              <a:t>Коломна</a:t>
            </a:r>
            <a:r>
              <a:rPr lang="ru-RU" sz="1600" dirty="0">
                <a:solidFill>
                  <a:srgbClr val="666658"/>
                </a:solidFill>
                <a:latin typeface="Century Gothic" panose="020B0502020202020204" pitchFamily="34" charset="0"/>
              </a:rPr>
              <a:t/>
            </a:r>
            <a:br>
              <a:rPr lang="ru-RU" sz="1600" dirty="0">
                <a:solidFill>
                  <a:srgbClr val="666658"/>
                </a:solidFill>
                <a:latin typeface="Century Gothic" panose="020B0502020202020204" pitchFamily="34" charset="0"/>
              </a:rPr>
            </a:br>
            <a:r>
              <a:rPr lang="ru-RU" sz="1600" dirty="0">
                <a:solidFill>
                  <a:srgbClr val="666658"/>
                </a:solidFill>
                <a:latin typeface="Century Gothic" panose="020B0502020202020204" pitchFamily="34" charset="0"/>
              </a:rPr>
              <a:t>Константиново</a:t>
            </a:r>
            <a:br>
              <a:rPr lang="ru-RU" sz="1600" dirty="0">
                <a:solidFill>
                  <a:srgbClr val="666658"/>
                </a:solidFill>
                <a:latin typeface="Century Gothic" panose="020B0502020202020204" pitchFamily="34" charset="0"/>
              </a:rPr>
            </a:br>
            <a:r>
              <a:rPr lang="ru-RU" sz="1600" dirty="0">
                <a:solidFill>
                  <a:srgbClr val="666658"/>
                </a:solidFill>
                <a:latin typeface="Century Gothic" panose="020B0502020202020204" pitchFamily="34" charset="0"/>
              </a:rPr>
              <a:t>Рязань</a:t>
            </a:r>
            <a:br>
              <a:rPr lang="ru-RU" sz="1600" dirty="0">
                <a:solidFill>
                  <a:srgbClr val="666658"/>
                </a:solidFill>
                <a:latin typeface="Century Gothic" panose="020B0502020202020204" pitchFamily="34" charset="0"/>
              </a:rPr>
            </a:br>
            <a:r>
              <a:rPr lang="ru-RU" sz="1600" dirty="0">
                <a:solidFill>
                  <a:srgbClr val="666658"/>
                </a:solidFill>
                <a:latin typeface="Century Gothic" panose="020B0502020202020204" pitchFamily="34" charset="0"/>
              </a:rPr>
              <a:t>Тула</a:t>
            </a:r>
            <a:br>
              <a:rPr lang="ru-RU" sz="1600" dirty="0">
                <a:solidFill>
                  <a:srgbClr val="666658"/>
                </a:solidFill>
                <a:latin typeface="Century Gothic" panose="020B0502020202020204" pitchFamily="34" charset="0"/>
              </a:rPr>
            </a:br>
            <a:r>
              <a:rPr lang="ru-RU" sz="1600" dirty="0">
                <a:solidFill>
                  <a:srgbClr val="666658"/>
                </a:solidFill>
                <a:latin typeface="Century Gothic" panose="020B0502020202020204" pitchFamily="34" charset="0"/>
              </a:rPr>
              <a:t>Ясная Поляна</a:t>
            </a:r>
            <a:br>
              <a:rPr lang="ru-RU" sz="1600" dirty="0">
                <a:solidFill>
                  <a:srgbClr val="666658"/>
                </a:solidFill>
                <a:latin typeface="Century Gothic" panose="020B0502020202020204" pitchFamily="34" charset="0"/>
              </a:rPr>
            </a:br>
            <a:r>
              <a:rPr lang="ru-RU" sz="1600" dirty="0">
                <a:solidFill>
                  <a:srgbClr val="666658"/>
                </a:solidFill>
                <a:latin typeface="Century Gothic" panose="020B0502020202020204" pitchFamily="34" charset="0"/>
              </a:rPr>
              <a:t>Калуга</a:t>
            </a:r>
            <a:br>
              <a:rPr lang="ru-RU" sz="1600" dirty="0">
                <a:solidFill>
                  <a:srgbClr val="666658"/>
                </a:solidFill>
                <a:latin typeface="Century Gothic" panose="020B0502020202020204" pitchFamily="34" charset="0"/>
              </a:rPr>
            </a:br>
            <a:r>
              <a:rPr lang="ru-RU" sz="1600" dirty="0">
                <a:solidFill>
                  <a:srgbClr val="666658"/>
                </a:solidFill>
                <a:latin typeface="Century Gothic" panose="020B0502020202020204" pitchFamily="34" charset="0"/>
              </a:rPr>
              <a:t>Таруса</a:t>
            </a:r>
            <a:br>
              <a:rPr lang="ru-RU" sz="1600" dirty="0">
                <a:solidFill>
                  <a:srgbClr val="666658"/>
                </a:solidFill>
                <a:latin typeface="Century Gothic" panose="020B0502020202020204" pitchFamily="34" charset="0"/>
              </a:rPr>
            </a:br>
            <a:r>
              <a:rPr lang="ru-RU" sz="1600" dirty="0">
                <a:solidFill>
                  <a:srgbClr val="666658"/>
                </a:solidFill>
                <a:latin typeface="Century Gothic" panose="020B0502020202020204" pitchFamily="34" charset="0"/>
              </a:rPr>
              <a:t>Мелихово</a:t>
            </a:r>
            <a:endParaRPr lang="ru-RU" sz="1600" dirty="0">
              <a:solidFill>
                <a:srgbClr val="666658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7232" y="1375288"/>
            <a:ext cx="485648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666658"/>
                </a:solidFill>
                <a:latin typeface="Century Gothic" panose="020B0502020202020204" pitchFamily="34" charset="0"/>
              </a:rPr>
              <a:t>Коломенский кремль</a:t>
            </a:r>
            <a:br>
              <a:rPr lang="ru-RU" sz="1400" b="1" dirty="0">
                <a:solidFill>
                  <a:srgbClr val="666658"/>
                </a:solidFill>
                <a:latin typeface="Century Gothic" panose="020B0502020202020204" pitchFamily="34" charset="0"/>
              </a:rPr>
            </a:br>
            <a:r>
              <a:rPr lang="ru-RU" sz="1400" b="1" dirty="0">
                <a:solidFill>
                  <a:srgbClr val="666658"/>
                </a:solidFill>
                <a:latin typeface="Century Gothic" panose="020B0502020202020204" pitchFamily="34" charset="0"/>
              </a:rPr>
              <a:t>Фабрика </a:t>
            </a:r>
            <a:r>
              <a:rPr lang="ru-RU" sz="1400" b="1" dirty="0" smtClean="0">
                <a:solidFill>
                  <a:srgbClr val="666658"/>
                </a:solidFill>
                <a:latin typeface="Century Gothic" panose="020B0502020202020204" pitchFamily="34" charset="0"/>
              </a:rPr>
              <a:t>пастилы</a:t>
            </a:r>
            <a:br>
              <a:rPr lang="ru-RU" sz="1400" b="1" dirty="0" smtClean="0">
                <a:solidFill>
                  <a:srgbClr val="666658"/>
                </a:solidFill>
                <a:latin typeface="Century Gothic" panose="020B0502020202020204" pitchFamily="34" charset="0"/>
              </a:rPr>
            </a:br>
            <a:r>
              <a:rPr lang="ru-RU" sz="1400" b="1" dirty="0" smtClean="0">
                <a:solidFill>
                  <a:srgbClr val="666658"/>
                </a:solidFill>
                <a:latin typeface="Century Gothic" panose="020B0502020202020204" pitchFamily="34" charset="0"/>
              </a:rPr>
              <a:t>Дом родителей Есенина</a:t>
            </a:r>
            <a:r>
              <a:rPr lang="ru-RU" sz="1400" b="1" dirty="0">
                <a:solidFill>
                  <a:srgbClr val="666658"/>
                </a:solidFill>
                <a:latin typeface="Century Gothic" panose="020B0502020202020204" pitchFamily="34" charset="0"/>
              </a:rPr>
              <a:t/>
            </a:r>
            <a:br>
              <a:rPr lang="ru-RU" sz="1400" b="1" dirty="0">
                <a:solidFill>
                  <a:srgbClr val="666658"/>
                </a:solidFill>
                <a:latin typeface="Century Gothic" panose="020B0502020202020204" pitchFamily="34" charset="0"/>
              </a:rPr>
            </a:br>
            <a:r>
              <a:rPr lang="ru-RU" sz="1400" b="1" dirty="0">
                <a:solidFill>
                  <a:srgbClr val="666658"/>
                </a:solidFill>
                <a:latin typeface="Century Gothic" panose="020B0502020202020204" pitchFamily="34" charset="0"/>
              </a:rPr>
              <a:t>Рязанский кремль</a:t>
            </a:r>
            <a:br>
              <a:rPr lang="ru-RU" sz="1400" b="1" dirty="0">
                <a:solidFill>
                  <a:srgbClr val="666658"/>
                </a:solidFill>
                <a:latin typeface="Century Gothic" panose="020B0502020202020204" pitchFamily="34" charset="0"/>
              </a:rPr>
            </a:br>
            <a:r>
              <a:rPr lang="ru-RU" sz="1400" b="1" dirty="0">
                <a:solidFill>
                  <a:srgbClr val="666658"/>
                </a:solidFill>
                <a:latin typeface="Century Gothic" panose="020B0502020202020204" pitchFamily="34" charset="0"/>
              </a:rPr>
              <a:t>Дом-музей Павлова</a:t>
            </a:r>
            <a:br>
              <a:rPr lang="ru-RU" sz="1400" b="1" dirty="0">
                <a:solidFill>
                  <a:srgbClr val="666658"/>
                </a:solidFill>
                <a:latin typeface="Century Gothic" panose="020B0502020202020204" pitchFamily="34" charset="0"/>
              </a:rPr>
            </a:br>
            <a:r>
              <a:rPr lang="ru-RU" sz="1400" b="1" dirty="0">
                <a:solidFill>
                  <a:srgbClr val="666658"/>
                </a:solidFill>
                <a:latin typeface="Century Gothic" panose="020B0502020202020204" pitchFamily="34" charset="0"/>
              </a:rPr>
              <a:t>Тульский кремль</a:t>
            </a:r>
            <a:br>
              <a:rPr lang="ru-RU" sz="1400" b="1" dirty="0">
                <a:solidFill>
                  <a:srgbClr val="666658"/>
                </a:solidFill>
                <a:latin typeface="Century Gothic" panose="020B0502020202020204" pitchFamily="34" charset="0"/>
              </a:rPr>
            </a:br>
            <a:r>
              <a:rPr lang="ru-RU" sz="1400" b="1" dirty="0" smtClean="0">
                <a:solidFill>
                  <a:srgbClr val="666658"/>
                </a:solidFill>
                <a:latin typeface="Century Gothic" panose="020B0502020202020204" pitchFamily="34" charset="0"/>
              </a:rPr>
              <a:t>Музей «Ясная поляна»</a:t>
            </a:r>
            <a:r>
              <a:rPr lang="ru-RU" sz="1400" b="1" dirty="0">
                <a:solidFill>
                  <a:srgbClr val="666658"/>
                </a:solidFill>
                <a:latin typeface="Century Gothic" panose="020B0502020202020204" pitchFamily="34" charset="0"/>
              </a:rPr>
              <a:t/>
            </a:r>
            <a:br>
              <a:rPr lang="ru-RU" sz="1400" b="1" dirty="0">
                <a:solidFill>
                  <a:srgbClr val="666658"/>
                </a:solidFill>
                <a:latin typeface="Century Gothic" panose="020B0502020202020204" pitchFamily="34" charset="0"/>
              </a:rPr>
            </a:br>
            <a:r>
              <a:rPr lang="ru-RU" sz="1400" b="1" dirty="0" smtClean="0">
                <a:solidFill>
                  <a:srgbClr val="666658"/>
                </a:solidFill>
                <a:latin typeface="Century Gothic" panose="020B0502020202020204" pitchFamily="34" charset="0"/>
              </a:rPr>
              <a:t>Музей </a:t>
            </a:r>
            <a:r>
              <a:rPr lang="ru-RU" sz="1400" b="1" dirty="0">
                <a:solidFill>
                  <a:srgbClr val="666658"/>
                </a:solidFill>
                <a:latin typeface="Century Gothic" panose="020B0502020202020204" pitchFamily="34" charset="0"/>
              </a:rPr>
              <a:t>космонавтики</a:t>
            </a:r>
            <a:br>
              <a:rPr lang="ru-RU" sz="1400" b="1" dirty="0">
                <a:solidFill>
                  <a:srgbClr val="666658"/>
                </a:solidFill>
                <a:latin typeface="Century Gothic" panose="020B0502020202020204" pitchFamily="34" charset="0"/>
              </a:rPr>
            </a:br>
            <a:r>
              <a:rPr lang="ru-RU" sz="1400" b="1" dirty="0">
                <a:solidFill>
                  <a:srgbClr val="666658"/>
                </a:solidFill>
                <a:latin typeface="Century Gothic" panose="020B0502020202020204" pitchFamily="34" charset="0"/>
              </a:rPr>
              <a:t>Тарусский музей семьи </a:t>
            </a:r>
            <a:r>
              <a:rPr lang="ru-RU" sz="1400" b="1" dirty="0" smtClean="0">
                <a:solidFill>
                  <a:srgbClr val="666658"/>
                </a:solidFill>
                <a:latin typeface="Century Gothic" panose="020B0502020202020204" pitchFamily="34" charset="0"/>
              </a:rPr>
              <a:t>Цветаевых</a:t>
            </a:r>
            <a:br>
              <a:rPr lang="ru-RU" sz="1400" b="1" dirty="0" smtClean="0">
                <a:solidFill>
                  <a:srgbClr val="666658"/>
                </a:solidFill>
                <a:latin typeface="Century Gothic" panose="020B0502020202020204" pitchFamily="34" charset="0"/>
              </a:rPr>
            </a:br>
            <a:r>
              <a:rPr lang="ru-RU" sz="1400" b="1" dirty="0" smtClean="0">
                <a:solidFill>
                  <a:srgbClr val="666658"/>
                </a:solidFill>
                <a:latin typeface="Century Gothic" panose="020B0502020202020204" pitchFamily="34" charset="0"/>
              </a:rPr>
              <a:t>Музей Паустовского </a:t>
            </a:r>
            <a:r>
              <a:rPr lang="ru-RU" sz="1400" b="1" dirty="0">
                <a:solidFill>
                  <a:srgbClr val="666658"/>
                </a:solidFill>
                <a:latin typeface="Century Gothic" panose="020B0502020202020204" pitchFamily="34" charset="0"/>
              </a:rPr>
              <a:t/>
            </a:r>
            <a:br>
              <a:rPr lang="ru-RU" sz="1400" b="1" dirty="0">
                <a:solidFill>
                  <a:srgbClr val="666658"/>
                </a:solidFill>
                <a:latin typeface="Century Gothic" panose="020B0502020202020204" pitchFamily="34" charset="0"/>
              </a:rPr>
            </a:br>
            <a:r>
              <a:rPr lang="ru-RU" sz="1400" b="1" dirty="0">
                <a:solidFill>
                  <a:srgbClr val="666658"/>
                </a:solidFill>
                <a:latin typeface="Century Gothic" panose="020B0502020202020204" pitchFamily="34" charset="0"/>
              </a:rPr>
              <a:t>Музей-заповедник А.П. </a:t>
            </a:r>
            <a:r>
              <a:rPr lang="ru-RU" sz="1400" b="1" dirty="0" smtClean="0">
                <a:solidFill>
                  <a:srgbClr val="666658"/>
                </a:solidFill>
                <a:latin typeface="Century Gothic" panose="020B0502020202020204" pitchFamily="34" charset="0"/>
              </a:rPr>
              <a:t>Чехова</a:t>
            </a:r>
            <a:endParaRPr lang="ru-RU" sz="1400" b="1" dirty="0">
              <a:solidFill>
                <a:srgbClr val="666658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56312" y="196092"/>
            <a:ext cx="63826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666658"/>
                </a:solidFill>
                <a:latin typeface="Century Gothic" panose="020B0502020202020204" pitchFamily="34" charset="0"/>
              </a:rPr>
              <a:t>Усадебный лепесток</a:t>
            </a:r>
            <a:endParaRPr lang="ru-RU" sz="4400" dirty="0">
              <a:solidFill>
                <a:srgbClr val="666658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156312" y="783284"/>
            <a:ext cx="8340720" cy="381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rgbClr val="D54747"/>
                </a:solidFill>
                <a:latin typeface="Century Gothic" panose="020B0502020202020204" pitchFamily="34" charset="0"/>
              </a:rPr>
              <a:t>Города и </a:t>
            </a:r>
            <a:r>
              <a:rPr lang="ru-RU" sz="2400" dirty="0" smtClean="0">
                <a:solidFill>
                  <a:srgbClr val="D75050"/>
                </a:solidFill>
                <a:latin typeface="Century Gothic" panose="020B0502020202020204" pitchFamily="34" charset="0"/>
              </a:rPr>
              <a:t>музеи маршрута</a:t>
            </a:r>
            <a:endParaRPr lang="ru-RU" sz="2400" dirty="0">
              <a:solidFill>
                <a:srgbClr val="D75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3416" y="1237479"/>
            <a:ext cx="2545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D54747"/>
                </a:solidFill>
                <a:latin typeface="Century Gothic" panose="020B0502020202020204" pitchFamily="34" charset="0"/>
              </a:rPr>
              <a:t>4 дня</a:t>
            </a:r>
            <a:endParaRPr lang="ru-RU" sz="2400" dirty="0">
              <a:solidFill>
                <a:srgbClr val="D54747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857666" y="1415659"/>
            <a:ext cx="38188" cy="2368178"/>
          </a:xfrm>
          <a:prstGeom prst="line">
            <a:avLst/>
          </a:prstGeom>
          <a:ln w="22225">
            <a:solidFill>
              <a:srgbClr val="D54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632" y="532639"/>
            <a:ext cx="3153136" cy="580254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12378" y="3939829"/>
            <a:ext cx="2545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D54747"/>
                </a:solidFill>
                <a:latin typeface="Century Gothic" panose="020B0502020202020204" pitchFamily="34" charset="0"/>
              </a:rPr>
              <a:t>5 дней</a:t>
            </a:r>
            <a:endParaRPr lang="ru-RU" sz="2400" dirty="0">
              <a:solidFill>
                <a:srgbClr val="D54747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903" y="4333296"/>
            <a:ext cx="22324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666658"/>
                </a:solidFill>
                <a:latin typeface="Century Gothic" panose="020B0502020202020204" pitchFamily="34" charset="0"/>
              </a:rPr>
              <a:t>+</a:t>
            </a:r>
            <a:r>
              <a:rPr lang="en-US" sz="1600" dirty="0" smtClean="0">
                <a:solidFill>
                  <a:srgbClr val="666658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solidFill>
                  <a:srgbClr val="666658"/>
                </a:solidFill>
                <a:latin typeface="Century Gothic" panose="020B0502020202020204" pitchFamily="34" charset="0"/>
              </a:rPr>
              <a:t>Куликово поле</a:t>
            </a:r>
            <a:br>
              <a:rPr lang="ru-RU" sz="1600" dirty="0" smtClean="0">
                <a:solidFill>
                  <a:srgbClr val="666658"/>
                </a:solidFill>
                <a:latin typeface="Century Gothic" panose="020B0502020202020204" pitchFamily="34" charset="0"/>
              </a:rPr>
            </a:br>
            <a:r>
              <a:rPr lang="ru-RU" sz="1600" dirty="0" smtClean="0">
                <a:solidFill>
                  <a:srgbClr val="666658"/>
                </a:solidFill>
                <a:latin typeface="Century Gothic" panose="020B0502020202020204" pitchFamily="34" charset="0"/>
              </a:rPr>
              <a:t>+ </a:t>
            </a:r>
            <a:r>
              <a:rPr lang="ru-RU" sz="1600" dirty="0" err="1" smtClean="0">
                <a:solidFill>
                  <a:srgbClr val="666658"/>
                </a:solidFill>
                <a:latin typeface="Century Gothic" panose="020B0502020202020204" pitchFamily="34" charset="0"/>
              </a:rPr>
              <a:t>Себино</a:t>
            </a:r>
            <a:endParaRPr lang="ru-RU" sz="1600" dirty="0">
              <a:solidFill>
                <a:srgbClr val="666658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882144" y="4295876"/>
            <a:ext cx="0" cy="476694"/>
          </a:xfrm>
          <a:prstGeom prst="line">
            <a:avLst/>
          </a:prstGeom>
          <a:ln w="22225">
            <a:solidFill>
              <a:srgbClr val="D54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895854" y="4333296"/>
            <a:ext cx="176522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666658"/>
                </a:solidFill>
                <a:latin typeface="Century Gothic" panose="020B0502020202020204" pitchFamily="34" charset="0"/>
              </a:rPr>
              <a:t>Куликово поле</a:t>
            </a:r>
            <a:br>
              <a:rPr lang="ru-RU" sz="1400" b="1" dirty="0" smtClean="0">
                <a:solidFill>
                  <a:srgbClr val="666658"/>
                </a:solidFill>
                <a:latin typeface="Century Gothic" panose="020B0502020202020204" pitchFamily="34" charset="0"/>
              </a:rPr>
            </a:br>
            <a:r>
              <a:rPr lang="ru-RU" sz="1400" b="1" dirty="0" smtClean="0">
                <a:solidFill>
                  <a:srgbClr val="666658"/>
                </a:solidFill>
                <a:latin typeface="Century Gothic" panose="020B0502020202020204" pitchFamily="34" charset="0"/>
              </a:rPr>
              <a:t>Тульский</a:t>
            </a:r>
            <a:br>
              <a:rPr lang="ru-RU" sz="1400" b="1" dirty="0" smtClean="0">
                <a:solidFill>
                  <a:srgbClr val="666658"/>
                </a:solidFill>
                <a:latin typeface="Century Gothic" panose="020B0502020202020204" pitchFamily="34" charset="0"/>
              </a:rPr>
            </a:br>
            <a:r>
              <a:rPr lang="ru-RU" sz="1400" b="1" dirty="0" smtClean="0">
                <a:solidFill>
                  <a:srgbClr val="666658"/>
                </a:solidFill>
                <a:latin typeface="Century Gothic" panose="020B0502020202020204" pitchFamily="34" charset="0"/>
              </a:rPr>
              <a:t>художественный</a:t>
            </a:r>
            <a:br>
              <a:rPr lang="ru-RU" sz="1400" b="1" dirty="0" smtClean="0">
                <a:solidFill>
                  <a:srgbClr val="666658"/>
                </a:solidFill>
                <a:latin typeface="Century Gothic" panose="020B0502020202020204" pitchFamily="34" charset="0"/>
              </a:rPr>
            </a:br>
            <a:r>
              <a:rPr lang="ru-RU" sz="1400" b="1" dirty="0" smtClean="0">
                <a:solidFill>
                  <a:srgbClr val="666658"/>
                </a:solidFill>
                <a:latin typeface="Century Gothic" panose="020B0502020202020204" pitchFamily="34" charset="0"/>
              </a:rPr>
              <a:t>музей</a:t>
            </a:r>
            <a:r>
              <a:rPr lang="ru-RU" sz="1600" b="1" dirty="0" smtClean="0">
                <a:solidFill>
                  <a:srgbClr val="666658"/>
                </a:solidFill>
                <a:latin typeface="Century Gothic" panose="020B0502020202020204" pitchFamily="34" charset="0"/>
              </a:rPr>
              <a:t/>
            </a:r>
            <a:br>
              <a:rPr lang="ru-RU" sz="1600" b="1" dirty="0" smtClean="0">
                <a:solidFill>
                  <a:srgbClr val="666658"/>
                </a:solidFill>
                <a:latin typeface="Century Gothic" panose="020B0502020202020204" pitchFamily="34" charset="0"/>
              </a:rPr>
            </a:br>
            <a:endParaRPr lang="ru-RU" sz="1600" b="1" dirty="0">
              <a:solidFill>
                <a:srgbClr val="666658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20269">
            <a:off x="127846" y="185336"/>
            <a:ext cx="1036320" cy="9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3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36085" y="170824"/>
            <a:ext cx="5464843" cy="79673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Особенность турпродукта</a:t>
            </a:r>
          </a:p>
          <a:p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33989" r="8993" b="34814"/>
          <a:stretch/>
        </p:blipFill>
        <p:spPr>
          <a:xfrm>
            <a:off x="7491616" y="2426276"/>
            <a:ext cx="4211466" cy="20970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6405" b="17954"/>
          <a:stretch/>
        </p:blipFill>
        <p:spPr>
          <a:xfrm>
            <a:off x="7450718" y="170824"/>
            <a:ext cx="4211465" cy="21579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8709" y="805976"/>
            <a:ext cx="701525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● </a:t>
            </a:r>
            <a:r>
              <a:rPr lang="ru-RU" dirty="0" smtClean="0">
                <a:solidFill>
                  <a:srgbClr val="6F6F6F"/>
                </a:solidFill>
              </a:rPr>
              <a:t>«эклектичность» программы – интересный контент, </a:t>
            </a:r>
            <a:br>
              <a:rPr lang="ru-RU" dirty="0" smtClean="0">
                <a:solidFill>
                  <a:srgbClr val="6F6F6F"/>
                </a:solidFill>
              </a:rPr>
            </a:br>
            <a:r>
              <a:rPr lang="ru-RU" dirty="0" smtClean="0">
                <a:solidFill>
                  <a:srgbClr val="6F6F6F"/>
                </a:solidFill>
              </a:rPr>
              <a:t>театрализованные и интерактивные экскурсии, мастер-классы</a:t>
            </a:r>
            <a:br>
              <a:rPr lang="ru-RU" dirty="0" smtClean="0">
                <a:solidFill>
                  <a:srgbClr val="6F6F6F"/>
                </a:solidFill>
              </a:rPr>
            </a:br>
            <a:r>
              <a:rPr lang="ru-RU" dirty="0" smtClean="0">
                <a:solidFill>
                  <a:srgbClr val="6F6F6F"/>
                </a:solidFill>
              </a:rPr>
              <a:t/>
            </a:r>
            <a:br>
              <a:rPr lang="ru-RU" dirty="0" smtClean="0">
                <a:solidFill>
                  <a:srgbClr val="6F6F6F"/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● </a:t>
            </a:r>
            <a:r>
              <a:rPr lang="ru-RU" dirty="0" smtClean="0">
                <a:solidFill>
                  <a:srgbClr val="6F6F6F"/>
                </a:solidFill>
              </a:rPr>
              <a:t>особенный стиль сопровождения и атмосферы – имидж путешествия «в своей компании»</a:t>
            </a:r>
          </a:p>
          <a:p>
            <a:endParaRPr lang="ru-RU" dirty="0" smtClean="0">
              <a:solidFill>
                <a:srgbClr val="6F6F6F"/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● </a:t>
            </a:r>
            <a:r>
              <a:rPr lang="ru-RU" dirty="0" smtClean="0">
                <a:solidFill>
                  <a:srgbClr val="6F6F6F"/>
                </a:solidFill>
              </a:rPr>
              <a:t>качественный сервис: современный микроавтобус / автобус, отели 4</a:t>
            </a:r>
            <a:r>
              <a:rPr lang="ru-RU" dirty="0" smtClean="0">
                <a:solidFill>
                  <a:srgbClr val="6F6F6F"/>
                </a:solidFill>
              </a:rPr>
              <a:t>* (с вкраплениями 3*), </a:t>
            </a:r>
            <a:r>
              <a:rPr lang="ru-RU" dirty="0" smtClean="0">
                <a:solidFill>
                  <a:srgbClr val="6F6F6F"/>
                </a:solidFill>
              </a:rPr>
              <a:t>гастрономический пакет с дегустациями, тематические </a:t>
            </a:r>
            <a:r>
              <a:rPr lang="ru-RU" dirty="0" smtClean="0">
                <a:solidFill>
                  <a:srgbClr val="6F6F6F"/>
                </a:solidFill>
              </a:rPr>
              <a:t>экскурсии, наушники для прогулок по городу</a:t>
            </a:r>
            <a:endParaRPr lang="ru-RU" dirty="0" smtClean="0">
              <a:solidFill>
                <a:srgbClr val="6F6F6F"/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● </a:t>
            </a:r>
            <a:r>
              <a:rPr lang="ru-RU" dirty="0" smtClean="0">
                <a:solidFill>
                  <a:srgbClr val="6F6F6F"/>
                </a:solidFill>
              </a:rPr>
              <a:t>конструктора цены и наполнения – каждый сам комплектует себе тур</a:t>
            </a:r>
            <a:endParaRPr lang="ru-RU" dirty="0" smtClean="0">
              <a:solidFill>
                <a:srgbClr val="6F6F6F"/>
              </a:solidFill>
            </a:endParaRPr>
          </a:p>
          <a:p>
            <a:endParaRPr lang="ru-RU" dirty="0">
              <a:solidFill>
                <a:srgbClr val="6F6F6F"/>
              </a:solidFill>
            </a:endParaRP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● </a:t>
            </a:r>
            <a:r>
              <a:rPr lang="ru-RU" dirty="0" smtClean="0">
                <a:solidFill>
                  <a:srgbClr val="6F6F6F"/>
                </a:solidFill>
              </a:rPr>
              <a:t>регулярность: каждый понедельник</a:t>
            </a:r>
            <a:endParaRPr lang="ru-RU" dirty="0">
              <a:solidFill>
                <a:srgbClr val="6F6F6F"/>
              </a:solidFill>
            </a:endParaRPr>
          </a:p>
          <a:p>
            <a:endParaRPr lang="ru-RU" dirty="0" smtClean="0">
              <a:solidFill>
                <a:srgbClr val="6F6F6F"/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● </a:t>
            </a:r>
            <a:r>
              <a:rPr lang="ru-RU" dirty="0" smtClean="0">
                <a:solidFill>
                  <a:srgbClr val="6F6F6F"/>
                </a:solidFill>
              </a:rPr>
              <a:t>цена: на уровне существующих предложений, но с другим наполнением и качеством программы</a:t>
            </a:r>
          </a:p>
          <a:p>
            <a:endParaRPr lang="ru-RU" dirty="0" smtClean="0">
              <a:solidFill>
                <a:srgbClr val="6F6F6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8709" y="5999705"/>
            <a:ext cx="6698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406E26"/>
                </a:solidFill>
              </a:rPr>
              <a:t>Туры, в которые предпочтешь самостоятельному путешествию </a:t>
            </a:r>
            <a:endParaRPr lang="ru-RU" i="1" dirty="0">
              <a:solidFill>
                <a:srgbClr val="406E26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t="10593" b="13997"/>
          <a:stretch/>
        </p:blipFill>
        <p:spPr>
          <a:xfrm>
            <a:off x="7493032" y="4620768"/>
            <a:ext cx="4210050" cy="185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448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8_Green 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639D2C"/>
      </a:accent1>
      <a:accent2>
        <a:srgbClr val="92D050"/>
      </a:accent2>
      <a:accent3>
        <a:srgbClr val="77B52D"/>
      </a:accent3>
      <a:accent4>
        <a:srgbClr val="82C06C"/>
      </a:accent4>
      <a:accent5>
        <a:srgbClr val="406E26"/>
      </a:accent5>
      <a:accent6>
        <a:srgbClr val="307240"/>
      </a:accent6>
      <a:hlink>
        <a:srgbClr val="92D050"/>
      </a:hlink>
      <a:folHlink>
        <a:srgbClr val="119F36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3_Custom Design">
  <a:themeElements>
    <a:clrScheme name="6_Blue 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0C0"/>
      </a:accent1>
      <a:accent2>
        <a:srgbClr val="00B0F0"/>
      </a:accent2>
      <a:accent3>
        <a:srgbClr val="008DC3"/>
      </a:accent3>
      <a:accent4>
        <a:srgbClr val="007EAE"/>
      </a:accent4>
      <a:accent5>
        <a:srgbClr val="23A1FF"/>
      </a:accent5>
      <a:accent6>
        <a:srgbClr val="2FA6FF"/>
      </a:accent6>
      <a:hlink>
        <a:srgbClr val="005390"/>
      </a:hlink>
      <a:folHlink>
        <a:srgbClr val="2DC7FF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3967</TotalTime>
  <Words>472</Words>
  <Application>Microsoft Office PowerPoint</Application>
  <PresentationFormat>Широкоэкранный</PresentationFormat>
  <Paragraphs>54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FontAwesome</vt:lpstr>
      <vt:lpstr>1_Custom Design</vt:lpstr>
      <vt:lpstr>3_Custom Design</vt:lpstr>
      <vt:lpstr>Тема Office</vt:lpstr>
      <vt:lpstr>Презентация PowerPoint</vt:lpstr>
      <vt:lpstr>Экскурсионные туры по России нового формата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Статистики по калужской обл</dc:title>
  <dc:creator>Пользователь Windows</dc:creator>
  <cp:lastModifiedBy>Ирина</cp:lastModifiedBy>
  <cp:revision>242</cp:revision>
  <cp:lastPrinted>2019-11-01T08:12:03Z</cp:lastPrinted>
  <dcterms:created xsi:type="dcterms:W3CDTF">2019-06-28T11:58:25Z</dcterms:created>
  <dcterms:modified xsi:type="dcterms:W3CDTF">2020-07-21T12:20:04Z</dcterms:modified>
</cp:coreProperties>
</file>